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notesSlides/notesSlide9.xml" ContentType="application/vnd.openxmlformats-officedocument.presentationml.notesSlide+xml"/>
  <Override PartName="/ppt/charts/chart2.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itchFamily="34" charset="0"/>
      <p:regular r:id="rId14"/>
      <p:bold r:id="rId15"/>
      <p:italic r:id="rId16"/>
      <p:boldItalic r:id="rId17"/>
    </p:embeddedFont>
    <p:embeddedFont>
      <p:font typeface="Clear Sans Regular Bold"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66"/>
    <a:srgbClr val="00BAFF"/>
    <a:srgbClr val="A100FF"/>
    <a:srgbClr val="883C84"/>
    <a:srgbClr val="461B49"/>
    <a:srgbClr val="963488"/>
    <a:srgbClr val="2831A2"/>
    <a:srgbClr val="2086AA"/>
    <a:srgbClr val="1994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79" autoAdjust="0"/>
    <p:restoredTop sz="98015" autoAdjust="0"/>
  </p:normalViewPr>
  <p:slideViewPr>
    <p:cSldViewPr>
      <p:cViewPr>
        <p:scale>
          <a:sx n="33" d="100"/>
          <a:sy n="33" d="100"/>
        </p:scale>
        <p:origin x="-696" y="-6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hp\Downloads\Accenture_Data.xlsx" TargetMode="External"/><Relationship Id="rId2" Type="http://schemas.openxmlformats.org/officeDocument/2006/relationships/image" Target="../media/image16.jpeg"/><Relationship Id="rId1" Type="http://schemas.openxmlformats.org/officeDocument/2006/relationships/image" Target="../media/image15.jpeg"/></Relationships>
</file>

<file path=ppt/charts/_rels/chart2.xml.rels><?xml version="1.0" encoding="UTF-8" standalone="yes"?>
<Relationships xmlns="http://schemas.openxmlformats.org/package/2006/relationships"><Relationship Id="rId1" Type="http://schemas.openxmlformats.org/officeDocument/2006/relationships/oleObject" Target="file:///C:\Users\hp\Downloads\Accenture_Dat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stacked"/>
        <c:varyColors val="0"/>
        <c:ser>
          <c:idx val="0"/>
          <c:order val="0"/>
          <c:spPr>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5400000" scaled="1"/>
              <a:tileRect/>
            </a:gradFill>
          </c:spPr>
          <c:invertIfNegative val="0"/>
          <c:dLbls>
            <c:txPr>
              <a:bodyPr/>
              <a:lstStyle/>
              <a:p>
                <a:pPr>
                  <a:defRPr sz="2400"/>
                </a:pPr>
                <a:endParaRPr lang="en-US"/>
              </a:p>
            </c:txPr>
            <c:showLegendKey val="0"/>
            <c:showVal val="1"/>
            <c:showCatName val="0"/>
            <c:showSerName val="0"/>
            <c:showPercent val="0"/>
            <c:showBubbleSize val="0"/>
            <c:showLeaderLines val="0"/>
          </c:dLbls>
          <c:cat>
            <c:strRef>
              <c:f>'Top 5 Categories'!$A$2:$A$6</c:f>
              <c:strCache>
                <c:ptCount val="5"/>
                <c:pt idx="0">
                  <c:v>Animals</c:v>
                </c:pt>
                <c:pt idx="1">
                  <c:v>science</c:v>
                </c:pt>
                <c:pt idx="2">
                  <c:v>healthy eating</c:v>
                </c:pt>
                <c:pt idx="3">
                  <c:v>technology</c:v>
                </c:pt>
                <c:pt idx="4">
                  <c:v>food</c:v>
                </c:pt>
              </c:strCache>
            </c:strRef>
          </c:cat>
          <c:val>
            <c:numRef>
              <c:f>'Top 5 Categories'!$B$2:$B$6</c:f>
              <c:numCache>
                <c:formatCode>General</c:formatCode>
                <c:ptCount val="5"/>
                <c:pt idx="0">
                  <c:v>74965</c:v>
                </c:pt>
                <c:pt idx="1">
                  <c:v>71168</c:v>
                </c:pt>
                <c:pt idx="2">
                  <c:v>69339</c:v>
                </c:pt>
                <c:pt idx="3">
                  <c:v>68738</c:v>
                </c:pt>
                <c:pt idx="4">
                  <c:v>66676</c:v>
                </c:pt>
              </c:numCache>
            </c:numRef>
          </c:val>
        </c:ser>
        <c:dLbls>
          <c:showLegendKey val="0"/>
          <c:showVal val="0"/>
          <c:showCatName val="0"/>
          <c:showSerName val="0"/>
          <c:showPercent val="0"/>
          <c:showBubbleSize val="0"/>
        </c:dLbls>
        <c:gapWidth val="150"/>
        <c:overlap val="100"/>
        <c:axId val="45025920"/>
        <c:axId val="45712128"/>
      </c:barChart>
      <c:catAx>
        <c:axId val="45025920"/>
        <c:scaling>
          <c:orientation val="minMax"/>
        </c:scaling>
        <c:delete val="0"/>
        <c:axPos val="l"/>
        <c:majorTickMark val="out"/>
        <c:minorTickMark val="none"/>
        <c:tickLblPos val="nextTo"/>
        <c:spPr>
          <a:solidFill>
            <a:schemeClr val="bg1"/>
          </a:solidFill>
        </c:spPr>
        <c:txPr>
          <a:bodyPr/>
          <a:lstStyle/>
          <a:p>
            <a:pPr>
              <a:defRPr sz="1800"/>
            </a:pPr>
            <a:endParaRPr lang="en-US"/>
          </a:p>
        </c:txPr>
        <c:crossAx val="45712128"/>
        <c:crosses val="autoZero"/>
        <c:auto val="1"/>
        <c:lblAlgn val="ctr"/>
        <c:lblOffset val="100"/>
        <c:noMultiLvlLbl val="0"/>
      </c:catAx>
      <c:valAx>
        <c:axId val="45712128"/>
        <c:scaling>
          <c:orientation val="minMax"/>
        </c:scaling>
        <c:delete val="0"/>
        <c:axPos val="b"/>
        <c:majorGridlines/>
        <c:numFmt formatCode="General" sourceLinked="1"/>
        <c:majorTickMark val="out"/>
        <c:minorTickMark val="none"/>
        <c:tickLblPos val="nextTo"/>
        <c:spPr>
          <a:solidFill>
            <a:schemeClr val="tx1">
              <a:lumMod val="50000"/>
              <a:lumOff val="50000"/>
            </a:schemeClr>
          </a:solidFill>
          <a:ln>
            <a:solidFill>
              <a:srgbClr val="FF0000"/>
            </a:solidFill>
          </a:ln>
        </c:spPr>
        <c:txPr>
          <a:bodyPr/>
          <a:lstStyle/>
          <a:p>
            <a:pPr>
              <a:defRPr sz="2400">
                <a:solidFill>
                  <a:schemeClr val="bg1"/>
                </a:solidFill>
              </a:defRPr>
            </a:pPr>
            <a:endParaRPr lang="en-US"/>
          </a:p>
        </c:txPr>
        <c:crossAx val="45025920"/>
        <c:crosses val="autoZero"/>
        <c:crossBetween val="between"/>
      </c:valAx>
      <c:spPr>
        <a:blipFill>
          <a:blip xmlns:r="http://schemas.openxmlformats.org/officeDocument/2006/relationships" r:embed="rId1"/>
          <a:tile tx="0" ty="0" sx="100000" sy="100000" flip="none" algn="tl"/>
        </a:blipFill>
      </c:spPr>
    </c:plotArea>
    <c:plotVisOnly val="1"/>
    <c:dispBlanksAs val="gap"/>
    <c:showDLblsOverMax val="0"/>
  </c:chart>
  <c:spPr>
    <a:blipFill>
      <a:blip xmlns:r="http://schemas.openxmlformats.org/officeDocument/2006/relationships" r:embed="rId2"/>
      <a:tile tx="0" ty="0" sx="100000" sy="100000" flip="none" algn="tl"/>
    </a:blipFill>
  </c:sp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42"/>
    </mc:Choice>
    <mc:Fallback>
      <c:style val="42"/>
    </mc:Fallback>
  </mc:AlternateContent>
  <c:chart>
    <c:autoTitleDeleted val="1"/>
    <c:plotArea>
      <c:layout>
        <c:manualLayout>
          <c:layoutTarget val="inner"/>
          <c:xMode val="edge"/>
          <c:yMode val="edge"/>
          <c:x val="0.3279016782929533"/>
          <c:y val="0.2853425824126708"/>
          <c:w val="0.36856449753686105"/>
          <c:h val="0.6413676237238406"/>
        </c:manualLayout>
      </c:layout>
      <c:pieChart>
        <c:varyColors val="1"/>
        <c:ser>
          <c:idx val="0"/>
          <c:order val="0"/>
          <c:explosion val="31"/>
          <c:dLbls>
            <c:txPr>
              <a:bodyPr/>
              <a:lstStyle/>
              <a:p>
                <a:pPr>
                  <a:defRPr sz="2800"/>
                </a:pPr>
                <a:endParaRPr lang="en-US"/>
              </a:p>
            </c:txPr>
            <c:showLegendKey val="0"/>
            <c:showVal val="0"/>
            <c:showCatName val="0"/>
            <c:showSerName val="0"/>
            <c:showPercent val="1"/>
            <c:showBubbleSize val="0"/>
            <c:showLeaderLines val="1"/>
          </c:dLbls>
          <c:cat>
            <c:strRef>
              <c:f>'Top 5 Categories'!$A$2:$A$6</c:f>
              <c:strCache>
                <c:ptCount val="5"/>
                <c:pt idx="0">
                  <c:v>Animals</c:v>
                </c:pt>
                <c:pt idx="1">
                  <c:v>science</c:v>
                </c:pt>
                <c:pt idx="2">
                  <c:v>healthy eating</c:v>
                </c:pt>
                <c:pt idx="3">
                  <c:v>technology</c:v>
                </c:pt>
                <c:pt idx="4">
                  <c:v>food</c:v>
                </c:pt>
              </c:strCache>
            </c:strRef>
          </c:cat>
          <c:val>
            <c:numRef>
              <c:f>'Top 5 Categories'!$B$2:$B$6</c:f>
              <c:numCache>
                <c:formatCode>General</c:formatCode>
                <c:ptCount val="5"/>
                <c:pt idx="0">
                  <c:v>74965</c:v>
                </c:pt>
                <c:pt idx="1">
                  <c:v>71168</c:v>
                </c:pt>
                <c:pt idx="2">
                  <c:v>69339</c:v>
                </c:pt>
                <c:pt idx="3">
                  <c:v>68738</c:v>
                </c:pt>
                <c:pt idx="4">
                  <c:v>66676</c:v>
                </c:pt>
              </c:numCache>
            </c:numRef>
          </c:val>
        </c:ser>
        <c:dLbls>
          <c:showLegendKey val="0"/>
          <c:showVal val="0"/>
          <c:showCatName val="0"/>
          <c:showSerName val="0"/>
          <c:showPercent val="1"/>
          <c:showBubbleSize val="0"/>
          <c:showLeaderLines val="1"/>
        </c:dLbls>
        <c:firstSliceAng val="0"/>
      </c:pieChart>
    </c:plotArea>
    <c:legend>
      <c:legendPos val="t"/>
      <c:legendEntry>
        <c:idx val="0"/>
        <c:txPr>
          <a:bodyPr/>
          <a:lstStyle/>
          <a:p>
            <a:pPr>
              <a:defRPr sz="2400"/>
            </a:pPr>
            <a:endParaRPr lang="en-US"/>
          </a:p>
        </c:txPr>
      </c:legendEntry>
      <c:legendEntry>
        <c:idx val="1"/>
        <c:txPr>
          <a:bodyPr/>
          <a:lstStyle/>
          <a:p>
            <a:pPr>
              <a:defRPr sz="2400"/>
            </a:pPr>
            <a:endParaRPr lang="en-US"/>
          </a:p>
        </c:txPr>
      </c:legendEntry>
      <c:legendEntry>
        <c:idx val="2"/>
        <c:txPr>
          <a:bodyPr/>
          <a:lstStyle/>
          <a:p>
            <a:pPr>
              <a:defRPr sz="2400"/>
            </a:pPr>
            <a:endParaRPr lang="en-US"/>
          </a:p>
        </c:txPr>
      </c:legendEntry>
      <c:legendEntry>
        <c:idx val="3"/>
        <c:txPr>
          <a:bodyPr/>
          <a:lstStyle/>
          <a:p>
            <a:pPr>
              <a:defRPr sz="2400"/>
            </a:pPr>
            <a:endParaRPr lang="en-US"/>
          </a:p>
        </c:txPr>
      </c:legendEntry>
      <c:legendEntry>
        <c:idx val="4"/>
        <c:txPr>
          <a:bodyPr/>
          <a:lstStyle/>
          <a:p>
            <a:pPr>
              <a:defRPr sz="2400"/>
            </a:pPr>
            <a:endParaRPr lang="en-US"/>
          </a:p>
        </c:txPr>
      </c:legendEntry>
      <c:layout>
        <c:manualLayout>
          <c:xMode val="edge"/>
          <c:yMode val="edge"/>
          <c:x val="4.6947944325604604E-2"/>
          <c:y val="3.0418250950570342E-2"/>
          <c:w val="0.89736412591543313"/>
          <c:h val="0.28939373072662494"/>
        </c:manualLayout>
      </c:layout>
      <c:overlay val="0"/>
    </c:legend>
    <c:plotVisOnly val="1"/>
    <c:dispBlanksAs val="gap"/>
    <c:showDLblsOverMax val="0"/>
  </c:chart>
  <c:spPr>
    <a:gradFill>
      <a:gsLst>
        <a:gs pos="0">
          <a:srgbClr val="000000"/>
        </a:gs>
        <a:gs pos="20000">
          <a:srgbClr val="000040"/>
        </a:gs>
        <a:gs pos="50000">
          <a:srgbClr val="400040"/>
        </a:gs>
        <a:gs pos="75000">
          <a:srgbClr val="8F0040"/>
        </a:gs>
        <a:gs pos="89999">
          <a:srgbClr val="F27300"/>
        </a:gs>
        <a:gs pos="100000">
          <a:srgbClr val="FFBF00"/>
        </a:gs>
      </a:gsLst>
      <a:lin ang="8100000" scaled="0"/>
    </a:gradFill>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19.07.2024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8.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5.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4.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6.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12.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14.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6933"/>
          </a:xfrm>
          <a:prstGeom prst="rect">
            <a:avLst/>
          </a:prstGeom>
        </p:spPr>
        <p:txBody>
          <a:bodyPr lIns="0" tIns="0" rIns="0" bIns="0" rtlCol="0" anchor="t">
            <a:spAutoFit/>
          </a:bodyPr>
          <a:lstStyle/>
          <a:p>
            <a:pPr algn="ctr">
              <a:lnSpc>
                <a:spcPts val="11059"/>
              </a:lnSpc>
            </a:pPr>
            <a:r>
              <a:rPr lang="en-US" sz="10533" spc="-105" dirty="0" smtClean="0">
                <a:solidFill>
                  <a:srgbClr val="FFFFFF"/>
                </a:solidFill>
                <a:latin typeface="Graphik Regular" panose="020B0503030202060203" pitchFamily="34" charset="0"/>
              </a:rPr>
              <a:t>Data </a:t>
            </a:r>
          </a:p>
          <a:p>
            <a:pPr algn="ctr">
              <a:lnSpc>
                <a:spcPts val="11059"/>
              </a:lnSpc>
            </a:pPr>
            <a:r>
              <a:rPr lang="en-US" sz="10533" spc="-105" dirty="0" smtClean="0">
                <a:solidFill>
                  <a:srgbClr val="FFFFFF"/>
                </a:solidFill>
                <a:latin typeface="Graphik Regular" panose="020B0503030202060203" pitchFamily="34" charset="0"/>
              </a:rPr>
              <a:t>Analytics</a:t>
            </a:r>
            <a:endParaRPr lang="en-US" sz="10533" spc="-105" dirty="0">
              <a:solidFill>
                <a:srgbClr val="FFFFFF"/>
              </a:solidFill>
              <a:latin typeface="Graphik Regular" panose="020B050303020206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xmlns=""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xmlns=""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xmlns=""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xmlns=""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xmlns=""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xmlns=""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TextBox 16"/>
          <p:cNvSpPr txBox="1"/>
          <p:nvPr/>
        </p:nvSpPr>
        <p:spPr>
          <a:xfrm>
            <a:off x="11258266" y="1749819"/>
            <a:ext cx="6553200" cy="1938992"/>
          </a:xfrm>
          <a:prstGeom prst="rect">
            <a:avLst/>
          </a:prstGeom>
          <a:noFill/>
        </p:spPr>
        <p:txBody>
          <a:bodyPr wrap="square" rtlCol="0">
            <a:spAutoFit/>
          </a:bodyPr>
          <a:lstStyle/>
          <a:p>
            <a:r>
              <a:rPr lang="en-US" sz="2400" dirty="0"/>
              <a:t>Animals and science are two of the most popular content categories, this shows that people enjoy "real-life" and "factual content the most. So I would recommend that you keep creating more contents relating to these two categories.</a:t>
            </a:r>
            <a:endParaRPr lang="en-IN" sz="2400" dirty="0"/>
          </a:p>
        </p:txBody>
      </p:sp>
      <p:sp>
        <p:nvSpPr>
          <p:cNvPr id="18" name="TextBox 17"/>
          <p:cNvSpPr txBox="1"/>
          <p:nvPr/>
        </p:nvSpPr>
        <p:spPr>
          <a:xfrm>
            <a:off x="11258266" y="4460571"/>
            <a:ext cx="6553200" cy="2308324"/>
          </a:xfrm>
          <a:prstGeom prst="rect">
            <a:avLst/>
          </a:prstGeom>
          <a:noFill/>
        </p:spPr>
        <p:txBody>
          <a:bodyPr wrap="square" rtlCol="0">
            <a:spAutoFit/>
          </a:bodyPr>
          <a:lstStyle/>
          <a:p>
            <a:r>
              <a:rPr lang="en-US" sz="2400" dirty="0"/>
              <a:t>Food is a common theme with the top </a:t>
            </a:r>
            <a:r>
              <a:rPr lang="en-US" sz="2400" dirty="0" smtClean="0"/>
              <a:t>5 categories </a:t>
            </a:r>
            <a:r>
              <a:rPr lang="en-US" sz="2400" dirty="0"/>
              <a:t>with "Healthy Eating" </a:t>
            </a:r>
            <a:r>
              <a:rPr lang="en-US" sz="2400" dirty="0" smtClean="0"/>
              <a:t>Ranking </a:t>
            </a:r>
            <a:r>
              <a:rPr lang="en-US" sz="2400" dirty="0"/>
              <a:t>as one of the highest. This may give an indication to the audience within your user base. You could use this insight to create a campaign and work with healthy eating brands to boost user engagement.</a:t>
            </a:r>
            <a:endParaRPr lang="en-IN" sz="2400" dirty="0"/>
          </a:p>
        </p:txBody>
      </p:sp>
      <p:sp>
        <p:nvSpPr>
          <p:cNvPr id="26" name="TextBox 25"/>
          <p:cNvSpPr txBox="1"/>
          <p:nvPr/>
        </p:nvSpPr>
        <p:spPr>
          <a:xfrm>
            <a:off x="11277601" y="896039"/>
            <a:ext cx="3142966" cy="584775"/>
          </a:xfrm>
          <a:prstGeom prst="rect">
            <a:avLst/>
          </a:prstGeom>
          <a:gradFill flip="none" rotWithShape="1">
            <a:gsLst>
              <a:gs pos="0">
                <a:srgbClr val="00BAFF">
                  <a:tint val="66000"/>
                  <a:satMod val="160000"/>
                </a:srgbClr>
              </a:gs>
              <a:gs pos="50000">
                <a:srgbClr val="00BAFF">
                  <a:tint val="44500"/>
                  <a:satMod val="160000"/>
                </a:srgbClr>
              </a:gs>
              <a:gs pos="100000">
                <a:srgbClr val="00BAFF">
                  <a:tint val="23500"/>
                  <a:satMod val="160000"/>
                </a:srgbClr>
              </a:gs>
            </a:gsLst>
            <a:lin ang="5400000" scaled="1"/>
            <a:tileRect/>
          </a:gradFill>
          <a:ln>
            <a:solidFill>
              <a:srgbClr val="000066"/>
            </a:solidFill>
          </a:ln>
        </p:spPr>
        <p:txBody>
          <a:bodyPr wrap="square" rtlCol="0">
            <a:spAutoFit/>
          </a:bodyPr>
          <a:lstStyle/>
          <a:p>
            <a:pPr algn="ctr"/>
            <a:r>
              <a:rPr lang="en-US" sz="3200" dirty="0" smtClean="0"/>
              <a:t>ANALYSIS</a:t>
            </a:r>
            <a:endParaRPr lang="en-IN" sz="3200" dirty="0"/>
          </a:p>
        </p:txBody>
      </p:sp>
      <p:sp>
        <p:nvSpPr>
          <p:cNvPr id="19" name="Rectangle 18"/>
          <p:cNvSpPr/>
          <p:nvPr/>
        </p:nvSpPr>
        <p:spPr>
          <a:xfrm>
            <a:off x="11277600" y="7609344"/>
            <a:ext cx="6858000" cy="2677656"/>
          </a:xfrm>
          <a:prstGeom prst="rect">
            <a:avLst/>
          </a:prstGeom>
        </p:spPr>
        <p:txBody>
          <a:bodyPr wrap="square">
            <a:spAutoFit/>
          </a:bodyPr>
          <a:lstStyle/>
          <a:p>
            <a:r>
              <a:rPr lang="en-US" sz="2400" dirty="0"/>
              <a:t>It should come as no surprise that technological content is among the top categories given the advancement of technology. It indicates that users like your technological material. Working with some of the biggest digital companies in the world is something I would suggest doing because it would undoubtedly increase user engagement</a:t>
            </a:r>
            <a:endParaRPr lang="en-IN" sz="2400" dirty="0"/>
          </a:p>
        </p:txBody>
      </p:sp>
      <p:sp>
        <p:nvSpPr>
          <p:cNvPr id="27" name="TextBox 26"/>
          <p:cNvSpPr txBox="1"/>
          <p:nvPr/>
        </p:nvSpPr>
        <p:spPr>
          <a:xfrm>
            <a:off x="11290301" y="6855250"/>
            <a:ext cx="3142966" cy="584775"/>
          </a:xfrm>
          <a:prstGeom prst="rect">
            <a:avLst/>
          </a:prstGeom>
          <a:gradFill flip="none" rotWithShape="1">
            <a:gsLst>
              <a:gs pos="0">
                <a:srgbClr val="00BAFF">
                  <a:tint val="66000"/>
                  <a:satMod val="160000"/>
                </a:srgbClr>
              </a:gs>
              <a:gs pos="50000">
                <a:srgbClr val="00BAFF">
                  <a:tint val="44500"/>
                  <a:satMod val="160000"/>
                </a:srgbClr>
              </a:gs>
              <a:gs pos="100000">
                <a:srgbClr val="00BAFF">
                  <a:tint val="23500"/>
                  <a:satMod val="160000"/>
                </a:srgbClr>
              </a:gs>
            </a:gsLst>
            <a:lin ang="5400000" scaled="1"/>
            <a:tileRect/>
          </a:gradFill>
          <a:ln>
            <a:solidFill>
              <a:srgbClr val="000066"/>
            </a:solidFill>
          </a:ln>
        </p:spPr>
        <p:txBody>
          <a:bodyPr wrap="square" rtlCol="0">
            <a:spAutoFit/>
          </a:bodyPr>
          <a:lstStyle/>
          <a:p>
            <a:pPr algn="ctr"/>
            <a:r>
              <a:rPr lang="en-US" sz="3200" dirty="0" smtClean="0"/>
              <a:t>NEXT STEPS</a:t>
            </a:r>
            <a:endParaRPr lang="en-IN" sz="3200" dirty="0"/>
          </a:p>
        </p:txBody>
      </p:sp>
      <p:sp>
        <p:nvSpPr>
          <p:cNvPr id="28" name="TextBox 27"/>
          <p:cNvSpPr txBox="1"/>
          <p:nvPr/>
        </p:nvSpPr>
        <p:spPr>
          <a:xfrm>
            <a:off x="11290301" y="3836839"/>
            <a:ext cx="3142966" cy="584775"/>
          </a:xfrm>
          <a:prstGeom prst="rect">
            <a:avLst/>
          </a:prstGeom>
          <a:gradFill flip="none" rotWithShape="1">
            <a:gsLst>
              <a:gs pos="0">
                <a:srgbClr val="00BAFF">
                  <a:tint val="66000"/>
                  <a:satMod val="160000"/>
                </a:srgbClr>
              </a:gs>
              <a:gs pos="50000">
                <a:srgbClr val="00BAFF">
                  <a:tint val="44500"/>
                  <a:satMod val="160000"/>
                </a:srgbClr>
              </a:gs>
              <a:gs pos="100000">
                <a:srgbClr val="00BAFF">
                  <a:tint val="23500"/>
                  <a:satMod val="160000"/>
                </a:srgbClr>
              </a:gs>
            </a:gsLst>
            <a:lin ang="5400000" scaled="1"/>
            <a:tileRect/>
          </a:gradFill>
          <a:ln>
            <a:solidFill>
              <a:srgbClr val="000066"/>
            </a:solidFill>
          </a:ln>
        </p:spPr>
        <p:txBody>
          <a:bodyPr wrap="square" rtlCol="0">
            <a:spAutoFit/>
          </a:bodyPr>
          <a:lstStyle/>
          <a:p>
            <a:pPr algn="ctr"/>
            <a:r>
              <a:rPr lang="en-US" sz="3200" dirty="0" smtClean="0"/>
              <a:t>INSIGHT</a:t>
            </a:r>
            <a:endParaRPr lang="en-IN" sz="3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28800" y="1069598"/>
            <a:ext cx="8902043" cy="7486642"/>
            <a:chOff x="-1457055" y="-2954270"/>
            <a:chExt cx="11869391" cy="9982188"/>
          </a:xfrm>
        </p:grpSpPr>
        <p:sp>
          <p:nvSpPr>
            <p:cNvPr id="3" name="TextBox 3"/>
            <p:cNvSpPr txBox="1"/>
            <p:nvPr/>
          </p:nvSpPr>
          <p:spPr>
            <a:xfrm>
              <a:off x="-1457055" y="-295427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1152255" y="6607717"/>
              <a:ext cx="11564591" cy="420201"/>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444125" y="3223891"/>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9838214"/>
              <a:ext cx="3005065" cy="2794710"/>
            </a:xfrm>
            <a:prstGeom prst="rect">
              <a:avLst/>
            </a:prstGeom>
          </p:spPr>
        </p:pic>
      </p:grpSp>
      <p:sp>
        <p:nvSpPr>
          <p:cNvPr id="22" name="TextBox 21"/>
          <p:cNvSpPr txBox="1"/>
          <p:nvPr/>
        </p:nvSpPr>
        <p:spPr>
          <a:xfrm>
            <a:off x="1828800" y="2300704"/>
            <a:ext cx="13478442" cy="1600438"/>
          </a:xfrm>
          <a:prstGeom prst="rect">
            <a:avLst/>
          </a:prstGeom>
          <a:noFill/>
        </p:spPr>
        <p:txBody>
          <a:bodyPr wrap="square" rtlCol="0">
            <a:spAutoFit/>
          </a:bodyPr>
          <a:lstStyle/>
          <a:p>
            <a:r>
              <a:rPr lang="en-US" sz="3200" b="1" spc="-19" dirty="0">
                <a:solidFill>
                  <a:srgbClr val="000000"/>
                </a:solidFill>
                <a:latin typeface="Graphik Regular" panose="020B0503030202060203" pitchFamily="34" charset="0"/>
              </a:rPr>
              <a:t>Project recap: </a:t>
            </a:r>
            <a:endParaRPr lang="en-US" sz="3200" b="1" spc="-19" dirty="0" smtClean="0">
              <a:solidFill>
                <a:srgbClr val="000000"/>
              </a:solidFill>
              <a:latin typeface="Graphik Regular" panose="020B0503030202060203" pitchFamily="34" charset="0"/>
            </a:endParaRPr>
          </a:p>
          <a:p>
            <a:r>
              <a:rPr lang="en-US" sz="2400" spc="-19" dirty="0" smtClean="0">
                <a:solidFill>
                  <a:srgbClr val="000000"/>
                </a:solidFill>
                <a:latin typeface="Graphik Regular" panose="020B0503030202060203" pitchFamily="34" charset="0"/>
              </a:rPr>
              <a:t>To </a:t>
            </a:r>
            <a:r>
              <a:rPr lang="en-US" sz="2400" spc="-19" dirty="0">
                <a:solidFill>
                  <a:srgbClr val="000000"/>
                </a:solidFill>
                <a:latin typeface="Graphik Regular" panose="020B0503030202060203" pitchFamily="34" charset="0"/>
              </a:rPr>
              <a:t>provide a high-level overview of the business problem we're tackling and the precise requirements, we will provide a summary of the entire project.</a:t>
            </a:r>
          </a:p>
          <a:p>
            <a:endParaRPr lang="en-IN" dirty="0"/>
          </a:p>
        </p:txBody>
      </p:sp>
      <p:sp>
        <p:nvSpPr>
          <p:cNvPr id="23" name="Rectangle 22"/>
          <p:cNvSpPr/>
          <p:nvPr/>
        </p:nvSpPr>
        <p:spPr>
          <a:xfrm>
            <a:off x="1828799" y="3585603"/>
            <a:ext cx="11623695" cy="1323439"/>
          </a:xfrm>
          <a:prstGeom prst="rect">
            <a:avLst/>
          </a:prstGeom>
        </p:spPr>
        <p:txBody>
          <a:bodyPr wrap="square">
            <a:spAutoFit/>
          </a:bodyPr>
          <a:lstStyle/>
          <a:p>
            <a:r>
              <a:rPr lang="en-US" sz="3200" b="1" dirty="0" smtClean="0"/>
              <a:t>Problems :</a:t>
            </a:r>
          </a:p>
          <a:p>
            <a:r>
              <a:rPr lang="en-US" sz="2400" dirty="0" smtClean="0"/>
              <a:t>We </a:t>
            </a:r>
            <a:r>
              <a:rPr lang="en-US" sz="2400" dirty="0"/>
              <a:t>will get into the particular issue that the Data Analytics team has been concentrating on and provide some context for why this is such a significant issue.</a:t>
            </a:r>
            <a:endParaRPr lang="en-IN" sz="2400" dirty="0"/>
          </a:p>
        </p:txBody>
      </p:sp>
      <p:sp>
        <p:nvSpPr>
          <p:cNvPr id="24" name="Rectangle 23"/>
          <p:cNvSpPr/>
          <p:nvPr/>
        </p:nvSpPr>
        <p:spPr>
          <a:xfrm>
            <a:off x="1837168" y="4938402"/>
            <a:ext cx="11615326" cy="1131079"/>
          </a:xfrm>
          <a:prstGeom prst="rect">
            <a:avLst/>
          </a:prstGeom>
        </p:spPr>
        <p:txBody>
          <a:bodyPr wrap="square">
            <a:spAutoFit/>
          </a:bodyPr>
          <a:lstStyle/>
          <a:p>
            <a:pPr>
              <a:lnSpc>
                <a:spcPts val="2660"/>
              </a:lnSpc>
            </a:pPr>
            <a:r>
              <a:rPr lang="en-US" sz="3200" b="1" spc="-19" dirty="0" smtClean="0">
                <a:solidFill>
                  <a:srgbClr val="000000"/>
                </a:solidFill>
                <a:latin typeface="+mj-lt"/>
              </a:rPr>
              <a:t>Analytics Team:</a:t>
            </a:r>
          </a:p>
          <a:p>
            <a:pPr>
              <a:lnSpc>
                <a:spcPts val="2660"/>
              </a:lnSpc>
            </a:pPr>
            <a:r>
              <a:rPr lang="en-US" sz="2400" spc="-19" dirty="0" smtClean="0">
                <a:solidFill>
                  <a:srgbClr val="000000"/>
                </a:solidFill>
                <a:latin typeface="+mj-lt"/>
              </a:rPr>
              <a:t>I'll </a:t>
            </a:r>
            <a:r>
              <a:rPr lang="en-US" sz="2400" spc="-19" dirty="0">
                <a:solidFill>
                  <a:srgbClr val="000000"/>
                </a:solidFill>
                <a:latin typeface="+mj-lt"/>
              </a:rPr>
              <a:t>start by outlining the issue and then discuss the team that is in charge of handling this assignment on our end.</a:t>
            </a:r>
            <a:endParaRPr lang="en-US" sz="2400" spc="-19" dirty="0">
              <a:solidFill>
                <a:srgbClr val="000000"/>
              </a:solidFill>
              <a:latin typeface="+mj-lt"/>
            </a:endParaRPr>
          </a:p>
        </p:txBody>
      </p:sp>
      <p:sp>
        <p:nvSpPr>
          <p:cNvPr id="25" name="Rectangle 24"/>
          <p:cNvSpPr/>
          <p:nvPr/>
        </p:nvSpPr>
        <p:spPr>
          <a:xfrm>
            <a:off x="1822120" y="6127747"/>
            <a:ext cx="11208079" cy="1323439"/>
          </a:xfrm>
          <a:prstGeom prst="rect">
            <a:avLst/>
          </a:prstGeom>
        </p:spPr>
        <p:txBody>
          <a:bodyPr wrap="square">
            <a:spAutoFit/>
          </a:bodyPr>
          <a:lstStyle/>
          <a:p>
            <a:r>
              <a:rPr lang="en-US" sz="3200" b="1" dirty="0" smtClean="0"/>
              <a:t>Process:</a:t>
            </a:r>
          </a:p>
          <a:p>
            <a:r>
              <a:rPr lang="en-US" sz="2400" dirty="0" smtClean="0"/>
              <a:t>After </a:t>
            </a:r>
            <a:r>
              <a:rPr lang="en-US" sz="2400" dirty="0"/>
              <a:t>that, I'll go into the general steps we took to do this assignment so you can fully understand how we approach tasks of this nature.</a:t>
            </a:r>
            <a:endParaRPr lang="en-IN" sz="2400" dirty="0"/>
          </a:p>
        </p:txBody>
      </p:sp>
      <p:sp>
        <p:nvSpPr>
          <p:cNvPr id="26" name="Rectangle 25"/>
          <p:cNvSpPr/>
          <p:nvPr/>
        </p:nvSpPr>
        <p:spPr>
          <a:xfrm>
            <a:off x="1828800" y="7579369"/>
            <a:ext cx="9144000" cy="1323439"/>
          </a:xfrm>
          <a:prstGeom prst="rect">
            <a:avLst/>
          </a:prstGeom>
        </p:spPr>
        <p:txBody>
          <a:bodyPr>
            <a:spAutoFit/>
          </a:bodyPr>
          <a:lstStyle/>
          <a:p>
            <a:r>
              <a:rPr lang="en-US" sz="3200" b="1" dirty="0" smtClean="0"/>
              <a:t>Insights &amp; Summary:</a:t>
            </a:r>
          </a:p>
          <a:p>
            <a:r>
              <a:rPr lang="en-US" sz="2400" dirty="0" smtClean="0"/>
              <a:t>Lastly</a:t>
            </a:r>
            <a:r>
              <a:rPr lang="en-US" sz="2400" dirty="0"/>
              <a:t>, I will review all significant findings and offer them as a collection of understandings and illustrations from </a:t>
            </a:r>
            <a:r>
              <a:rPr lang="en-US" sz="2400" dirty="0" smtClean="0"/>
              <a:t>our.</a:t>
            </a:r>
            <a:endParaRPr lang="en-IN"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9467626"/>
              <a:ext cx="2891870" cy="2689439"/>
            </a:xfrm>
            <a:prstGeom prst="rect">
              <a:avLst/>
            </a:prstGeom>
          </p:spPr>
        </p:pic>
      </p:grpSp>
      <p:sp>
        <p:nvSpPr>
          <p:cNvPr id="31" name="AutoShape 31"/>
          <p:cNvSpPr/>
          <p:nvPr/>
        </p:nvSpPr>
        <p:spPr>
          <a:xfrm>
            <a:off x="4902553" y="1982003"/>
            <a:ext cx="11342283" cy="6275832"/>
          </a:xfrm>
          <a:prstGeom prst="rect">
            <a:avLst/>
          </a:prstGeom>
          <a:solidFill>
            <a:schemeClr val="bg1"/>
          </a:solidFill>
        </p:spPr>
        <p:txBody>
          <a:bodyPr/>
          <a:lstStyle/>
          <a:p>
            <a:r>
              <a:rPr lang="en-US" dirty="0" err="1" smtClean="0"/>
              <a:t>fuy</a:t>
            </a:r>
            <a:endParaRPr lang="en-IN" dirty="0"/>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5" name="TextBox 34"/>
          <p:cNvSpPr txBox="1"/>
          <p:nvPr/>
        </p:nvSpPr>
        <p:spPr>
          <a:xfrm>
            <a:off x="8763000" y="2601680"/>
            <a:ext cx="6838985" cy="5262979"/>
          </a:xfrm>
          <a:prstGeom prst="rect">
            <a:avLst/>
          </a:prstGeom>
          <a:noFill/>
        </p:spPr>
        <p:txBody>
          <a:bodyPr wrap="square" rtlCol="0">
            <a:spAutoFit/>
          </a:bodyPr>
          <a:lstStyle/>
          <a:p>
            <a:r>
              <a:rPr lang="en-US" sz="2800" b="1" i="1" dirty="0" smtClean="0"/>
              <a:t>“Social Buzz” </a:t>
            </a:r>
            <a:r>
              <a:rPr lang="en-US" sz="2800" i="1" dirty="0" smtClean="0"/>
              <a:t>is a </a:t>
            </a:r>
            <a:r>
              <a:rPr lang="en-US" sz="2800" i="1" dirty="0" err="1" smtClean="0"/>
              <a:t>radid</a:t>
            </a:r>
            <a:r>
              <a:rPr lang="en-US" sz="2800" i="1" dirty="0" smtClean="0"/>
              <a:t> expanding unicorn in the technology space that needs to quickly adjust to its Global reach.</a:t>
            </a:r>
          </a:p>
          <a:p>
            <a:endParaRPr lang="en-US" sz="2800" i="1" dirty="0"/>
          </a:p>
          <a:p>
            <a:r>
              <a:rPr lang="en-US" sz="2800" i="1" dirty="0" smtClean="0"/>
              <a:t>Accenture has started working on the following activities during a three month POC:</a:t>
            </a:r>
          </a:p>
          <a:p>
            <a:pPr marL="457200" indent="-457200">
              <a:buFont typeface="Courier New" pitchFamily="49" charset="0"/>
              <a:buChar char="o"/>
            </a:pPr>
            <a:r>
              <a:rPr lang="en-US" sz="2800" i="1" dirty="0" smtClean="0"/>
              <a:t>An examination of social Buzz’s use of big data.</a:t>
            </a:r>
          </a:p>
          <a:p>
            <a:pPr marL="457200" indent="-457200">
              <a:buFont typeface="Courier New" pitchFamily="49" charset="0"/>
              <a:buChar char="o"/>
            </a:pPr>
            <a:r>
              <a:rPr lang="en-US" sz="2800" i="1" dirty="0" smtClean="0"/>
              <a:t>Strategies for a prosperous </a:t>
            </a:r>
            <a:r>
              <a:rPr lang="en-US" sz="2800" i="1" dirty="0" err="1" smtClean="0"/>
              <a:t>initiat</a:t>
            </a:r>
            <a:r>
              <a:rPr lang="en-US" sz="2800" i="1" dirty="0" smtClean="0"/>
              <a:t> public offering(IPO).</a:t>
            </a:r>
          </a:p>
          <a:p>
            <a:pPr marL="457200" indent="-457200">
              <a:buFont typeface="Courier New" pitchFamily="49" charset="0"/>
              <a:buChar char="o"/>
            </a:pPr>
            <a:r>
              <a:rPr lang="en-US" sz="2800" i="1" dirty="0" smtClean="0"/>
              <a:t>An examination to determine the top 5 content categories on Social Buzz.</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p:cNvSpPr txBox="1"/>
          <p:nvPr/>
        </p:nvSpPr>
        <p:spPr>
          <a:xfrm>
            <a:off x="2286000" y="4761658"/>
            <a:ext cx="7341054" cy="5262979"/>
          </a:xfrm>
          <a:prstGeom prst="rect">
            <a:avLst/>
          </a:prstGeom>
          <a:noFill/>
        </p:spPr>
        <p:txBody>
          <a:bodyPr wrap="square" rtlCol="0">
            <a:spAutoFit/>
          </a:bodyPr>
          <a:lstStyle/>
          <a:p>
            <a:pPr marL="342900" indent="-342900">
              <a:buFont typeface="Wingdings" pitchFamily="2" charset="2"/>
              <a:buChar char="q"/>
            </a:pPr>
            <a:r>
              <a:rPr lang="en-US" sz="2400" dirty="0" smtClean="0">
                <a:solidFill>
                  <a:schemeClr val="bg1"/>
                </a:solidFill>
              </a:rPr>
              <a:t>In recent years, the costumer has grown to an enormous extent, and they lack the internal resources to manage it.</a:t>
            </a:r>
          </a:p>
          <a:p>
            <a:pPr marL="342900" indent="-342900">
              <a:buFont typeface="Wingdings" pitchFamily="2" charset="2"/>
              <a:buChar char="q"/>
            </a:pPr>
            <a:r>
              <a:rPr lang="en-US" sz="2400" dirty="0" smtClean="0">
                <a:solidFill>
                  <a:schemeClr val="bg1"/>
                </a:solidFill>
              </a:rPr>
              <a:t>Everyday, Social Buzz receives over 100,000 posts, totaling 36,500,000 post annually. Since all of the content is unstructured .</a:t>
            </a:r>
            <a:r>
              <a:rPr lang="en-US" sz="2400" dirty="0">
                <a:solidFill>
                  <a:schemeClr val="bg1"/>
                </a:solidFill>
              </a:rPr>
              <a:t> </a:t>
            </a:r>
            <a:r>
              <a:rPr lang="en-US" sz="2400" dirty="0" smtClean="0">
                <a:solidFill>
                  <a:schemeClr val="bg1"/>
                </a:solidFill>
              </a:rPr>
              <a:t>It might be challenging to make sense of it all.</a:t>
            </a:r>
          </a:p>
          <a:p>
            <a:pPr marL="342900" indent="-342900">
              <a:buFont typeface="Wingdings" pitchFamily="2" charset="2"/>
              <a:buChar char="q"/>
            </a:pPr>
            <a:r>
              <a:rPr lang="en-US" sz="2400" dirty="0" smtClean="0">
                <a:solidFill>
                  <a:schemeClr val="bg1"/>
                </a:solidFill>
              </a:rPr>
              <a:t>Determine the specializations that must be fulfilled for this project.</a:t>
            </a:r>
          </a:p>
          <a:p>
            <a:pPr marL="342900" indent="-342900">
              <a:buFont typeface="Wingdings" pitchFamily="2" charset="2"/>
              <a:buChar char="q"/>
            </a:pPr>
            <a:r>
              <a:rPr lang="en-US" sz="2400" dirty="0" smtClean="0">
                <a:solidFill>
                  <a:schemeClr val="bg1"/>
                </a:solidFill>
              </a:rPr>
              <a:t>Combining tables from sample data set.</a:t>
            </a:r>
          </a:p>
          <a:p>
            <a:pPr marL="342900" indent="-342900">
              <a:buFont typeface="Wingdings" pitchFamily="2" charset="2"/>
              <a:buChar char="q"/>
            </a:pPr>
            <a:r>
              <a:rPr lang="en-US" sz="2400" dirty="0" smtClean="0">
                <a:solidFill>
                  <a:schemeClr val="bg1"/>
                </a:solidFill>
              </a:rPr>
              <a:t>An analysis of their content categories that identifies the top five with Highest Total popularity.</a:t>
            </a:r>
          </a:p>
          <a:p>
            <a:pPr marL="342900" indent="-342900">
              <a:buFont typeface="Wingdings" pitchFamily="2" charset="2"/>
              <a:buChar char="q"/>
            </a:pPr>
            <a:endParaRPr lang="en-US" sz="2400" dirty="0" smtClean="0">
              <a:solidFill>
                <a:schemeClr val="bg1"/>
              </a:solidFill>
            </a:endParaRPr>
          </a:p>
          <a:p>
            <a:pPr marL="342900" indent="-342900">
              <a:buFont typeface="Wingdings" pitchFamily="2" charset="2"/>
              <a:buChar char="q"/>
            </a:pPr>
            <a:endParaRPr lang="en-IN" sz="2400"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3" name="TextBox 32"/>
          <p:cNvSpPr txBox="1"/>
          <p:nvPr/>
        </p:nvSpPr>
        <p:spPr>
          <a:xfrm>
            <a:off x="14187577" y="1825527"/>
            <a:ext cx="3352800" cy="892552"/>
          </a:xfrm>
          <a:prstGeom prst="rect">
            <a:avLst/>
          </a:prstGeom>
          <a:noFill/>
        </p:spPr>
        <p:txBody>
          <a:bodyPr wrap="square" rtlCol="0">
            <a:spAutoFit/>
          </a:bodyPr>
          <a:lstStyle/>
          <a:p>
            <a:r>
              <a:rPr lang="en-US" sz="2800" b="1" dirty="0" err="1" smtClean="0"/>
              <a:t>Nandini</a:t>
            </a:r>
            <a:r>
              <a:rPr lang="en-US" sz="2800" b="1" dirty="0" smtClean="0"/>
              <a:t> Singh</a:t>
            </a:r>
          </a:p>
          <a:p>
            <a:r>
              <a:rPr lang="en-US" sz="2400" dirty="0" smtClean="0"/>
              <a:t>Sr. Data Analyst</a:t>
            </a:r>
            <a:endParaRPr lang="en-IN" sz="2400" dirty="0"/>
          </a:p>
        </p:txBody>
      </p:sp>
      <p:sp>
        <p:nvSpPr>
          <p:cNvPr id="34" name="TextBox 33"/>
          <p:cNvSpPr txBox="1"/>
          <p:nvPr/>
        </p:nvSpPr>
        <p:spPr>
          <a:xfrm>
            <a:off x="14187577" y="4617338"/>
            <a:ext cx="3352800" cy="892552"/>
          </a:xfrm>
          <a:prstGeom prst="rect">
            <a:avLst/>
          </a:prstGeom>
          <a:noFill/>
        </p:spPr>
        <p:txBody>
          <a:bodyPr wrap="square" rtlCol="0">
            <a:spAutoFit/>
          </a:bodyPr>
          <a:lstStyle/>
          <a:p>
            <a:r>
              <a:rPr lang="en-US" sz="2800" b="1" dirty="0" smtClean="0"/>
              <a:t>Harsh  V.</a:t>
            </a:r>
          </a:p>
          <a:p>
            <a:r>
              <a:rPr lang="en-US" sz="2400" dirty="0" smtClean="0"/>
              <a:t>Sr. Data Analyst</a:t>
            </a:r>
            <a:endParaRPr lang="en-IN" sz="2400" dirty="0"/>
          </a:p>
        </p:txBody>
      </p:sp>
      <p:sp>
        <p:nvSpPr>
          <p:cNvPr id="35" name="TextBox 34"/>
          <p:cNvSpPr txBox="1"/>
          <p:nvPr/>
        </p:nvSpPr>
        <p:spPr>
          <a:xfrm>
            <a:off x="14339977" y="7568554"/>
            <a:ext cx="3352800" cy="892552"/>
          </a:xfrm>
          <a:prstGeom prst="rect">
            <a:avLst/>
          </a:prstGeom>
          <a:noFill/>
        </p:spPr>
        <p:txBody>
          <a:bodyPr wrap="square" rtlCol="0">
            <a:spAutoFit/>
          </a:bodyPr>
          <a:lstStyle/>
          <a:p>
            <a:r>
              <a:rPr lang="en-US" dirty="0" smtClean="0"/>
              <a:t> </a:t>
            </a:r>
            <a:r>
              <a:rPr lang="en-US" sz="2800" b="1" dirty="0" smtClean="0"/>
              <a:t>Sunil  Kumar</a:t>
            </a:r>
          </a:p>
          <a:p>
            <a:r>
              <a:rPr lang="en-US" sz="2400" dirty="0" smtClean="0"/>
              <a:t>Jr. Data Analyst</a:t>
            </a:r>
            <a:endParaRPr lang="en-IN"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p:cNvSpPr txBox="1">
            <a:spLocks/>
          </p:cNvSpPr>
          <p:nvPr/>
        </p:nvSpPr>
        <p:spPr>
          <a:xfrm>
            <a:off x="4343400" y="1284816"/>
            <a:ext cx="6379566" cy="646331"/>
          </a:xfrm>
          <a:prstGeom prst="rect">
            <a:avLst/>
          </a:prstGeom>
          <a:solidFill>
            <a:schemeClr val="bg1"/>
          </a:solidFill>
        </p:spPr>
        <p:txBody>
          <a:bodyPr wrap="square" lIns="72000" tIns="72000" rtlCol="0">
            <a:normAutofit lnSpcReduction="10000"/>
          </a:bodyPr>
          <a:lstStyle/>
          <a:p>
            <a:pPr algn="ctr"/>
            <a:r>
              <a:rPr lang="en-US" sz="3600" i="1" dirty="0" smtClean="0"/>
              <a:t>Understanding Data </a:t>
            </a:r>
            <a:endParaRPr lang="en-IN" sz="3600" i="1" dirty="0"/>
          </a:p>
        </p:txBody>
      </p:sp>
      <p:sp>
        <p:nvSpPr>
          <p:cNvPr id="43" name="TextBox 42"/>
          <p:cNvSpPr txBox="1">
            <a:spLocks/>
          </p:cNvSpPr>
          <p:nvPr/>
        </p:nvSpPr>
        <p:spPr>
          <a:xfrm>
            <a:off x="11330521" y="7657329"/>
            <a:ext cx="6379566" cy="646331"/>
          </a:xfrm>
          <a:prstGeom prst="rect">
            <a:avLst/>
          </a:prstGeom>
          <a:solidFill>
            <a:schemeClr val="bg1"/>
          </a:solidFill>
        </p:spPr>
        <p:txBody>
          <a:bodyPr wrap="square" lIns="72000" tIns="72000" rtlCol="0">
            <a:normAutofit lnSpcReduction="10000"/>
          </a:bodyPr>
          <a:lstStyle/>
          <a:p>
            <a:pPr algn="ctr"/>
            <a:r>
              <a:rPr lang="en-US" sz="3600" i="1" dirty="0" smtClean="0"/>
              <a:t>Uncover Insights </a:t>
            </a:r>
            <a:endParaRPr lang="en-IN" sz="3600" i="1" dirty="0"/>
          </a:p>
        </p:txBody>
      </p:sp>
      <p:sp>
        <p:nvSpPr>
          <p:cNvPr id="44" name="TextBox 43"/>
          <p:cNvSpPr txBox="1">
            <a:spLocks/>
          </p:cNvSpPr>
          <p:nvPr/>
        </p:nvSpPr>
        <p:spPr>
          <a:xfrm>
            <a:off x="9622434" y="5900935"/>
            <a:ext cx="6379566" cy="646331"/>
          </a:xfrm>
          <a:prstGeom prst="rect">
            <a:avLst/>
          </a:prstGeom>
          <a:solidFill>
            <a:schemeClr val="bg1"/>
          </a:solidFill>
        </p:spPr>
        <p:txBody>
          <a:bodyPr wrap="square" lIns="72000" tIns="72000" rtlCol="0">
            <a:normAutofit lnSpcReduction="10000"/>
          </a:bodyPr>
          <a:lstStyle/>
          <a:p>
            <a:pPr algn="ctr"/>
            <a:r>
              <a:rPr lang="en-US" sz="3600" i="1" dirty="0" smtClean="0"/>
              <a:t>Data Analysis </a:t>
            </a:r>
            <a:endParaRPr lang="en-IN" sz="3600" i="1" dirty="0"/>
          </a:p>
        </p:txBody>
      </p:sp>
      <p:sp>
        <p:nvSpPr>
          <p:cNvPr id="45" name="TextBox 44"/>
          <p:cNvSpPr txBox="1">
            <a:spLocks/>
          </p:cNvSpPr>
          <p:nvPr/>
        </p:nvSpPr>
        <p:spPr>
          <a:xfrm>
            <a:off x="7891585" y="4315409"/>
            <a:ext cx="6379566" cy="646331"/>
          </a:xfrm>
          <a:prstGeom prst="rect">
            <a:avLst/>
          </a:prstGeom>
          <a:solidFill>
            <a:schemeClr val="bg1"/>
          </a:solidFill>
        </p:spPr>
        <p:txBody>
          <a:bodyPr wrap="square" lIns="72000" tIns="72000" rtlCol="0">
            <a:normAutofit lnSpcReduction="10000"/>
          </a:bodyPr>
          <a:lstStyle/>
          <a:p>
            <a:pPr algn="ctr"/>
            <a:r>
              <a:rPr lang="en-US" sz="3600" i="1" dirty="0" smtClean="0"/>
              <a:t>Data Modeling  </a:t>
            </a:r>
            <a:endParaRPr lang="en-IN" sz="3600" i="1" dirty="0"/>
          </a:p>
        </p:txBody>
      </p:sp>
      <p:sp>
        <p:nvSpPr>
          <p:cNvPr id="46" name="TextBox 45"/>
          <p:cNvSpPr txBox="1">
            <a:spLocks/>
          </p:cNvSpPr>
          <p:nvPr/>
        </p:nvSpPr>
        <p:spPr>
          <a:xfrm>
            <a:off x="5820710" y="2639979"/>
            <a:ext cx="6379566" cy="646331"/>
          </a:xfrm>
          <a:prstGeom prst="rect">
            <a:avLst/>
          </a:prstGeom>
          <a:solidFill>
            <a:schemeClr val="bg1"/>
          </a:solidFill>
        </p:spPr>
        <p:txBody>
          <a:bodyPr wrap="square" lIns="72000" tIns="72000" rtlCol="0">
            <a:normAutofit lnSpcReduction="10000"/>
          </a:bodyPr>
          <a:lstStyle/>
          <a:p>
            <a:pPr algn="ctr"/>
            <a:r>
              <a:rPr lang="en-US" sz="3600" i="1" dirty="0" smtClean="0"/>
              <a:t>Data Cleaning  </a:t>
            </a:r>
            <a:endParaRPr lang="en-IN" sz="3600" i="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2670342" y="6480309"/>
            <a:ext cx="2972219" cy="881758"/>
          </a:xfrm>
          <a:prstGeom prst="rect">
            <a:avLst/>
          </a:prstGeom>
        </p:spPr>
      </p:pic>
      <p:sp>
        <p:nvSpPr>
          <p:cNvPr id="14" name="TextBox 13"/>
          <p:cNvSpPr txBox="1"/>
          <p:nvPr/>
        </p:nvSpPr>
        <p:spPr>
          <a:xfrm>
            <a:off x="2276547" y="5180172"/>
            <a:ext cx="2673441" cy="830997"/>
          </a:xfrm>
          <a:prstGeom prst="rect">
            <a:avLst/>
          </a:prstGeom>
          <a:gradFill flip="none" rotWithShape="1">
            <a:gsLst>
              <a:gs pos="0">
                <a:srgbClr val="00BAFF">
                  <a:tint val="66000"/>
                  <a:satMod val="160000"/>
                </a:srgbClr>
              </a:gs>
              <a:gs pos="50000">
                <a:srgbClr val="00BAFF">
                  <a:tint val="44500"/>
                  <a:satMod val="160000"/>
                </a:srgbClr>
              </a:gs>
              <a:gs pos="100000">
                <a:srgbClr val="00BAFF">
                  <a:tint val="23500"/>
                  <a:satMod val="160000"/>
                </a:srgbClr>
              </a:gs>
            </a:gsLst>
            <a:lin ang="5400000" scaled="1"/>
            <a:tileRect/>
          </a:gradFill>
          <a:ln>
            <a:solidFill>
              <a:srgbClr val="000066"/>
            </a:solidFill>
          </a:ln>
        </p:spPr>
        <p:txBody>
          <a:bodyPr wrap="square" rtlCol="0">
            <a:spAutoFit/>
          </a:bodyPr>
          <a:lstStyle/>
          <a:p>
            <a:pPr algn="ctr"/>
            <a:r>
              <a:rPr lang="en-US" sz="4800" b="1" dirty="0" smtClean="0"/>
              <a:t>16</a:t>
            </a:r>
            <a:endParaRPr lang="en-IN" sz="4800" b="1" dirty="0"/>
          </a:p>
        </p:txBody>
      </p:sp>
      <p:sp>
        <p:nvSpPr>
          <p:cNvPr id="15" name="TextBox 14"/>
          <p:cNvSpPr txBox="1"/>
          <p:nvPr/>
        </p:nvSpPr>
        <p:spPr>
          <a:xfrm>
            <a:off x="7421571" y="5180170"/>
            <a:ext cx="2673441" cy="830997"/>
          </a:xfrm>
          <a:prstGeom prst="rect">
            <a:avLst/>
          </a:prstGeom>
          <a:gradFill flip="none" rotWithShape="1">
            <a:gsLst>
              <a:gs pos="0">
                <a:srgbClr val="00BAFF">
                  <a:tint val="66000"/>
                  <a:satMod val="160000"/>
                </a:srgbClr>
              </a:gs>
              <a:gs pos="50000">
                <a:srgbClr val="00BAFF">
                  <a:tint val="44500"/>
                  <a:satMod val="160000"/>
                </a:srgbClr>
              </a:gs>
              <a:gs pos="100000">
                <a:srgbClr val="00BAFF">
                  <a:tint val="23500"/>
                  <a:satMod val="160000"/>
                </a:srgbClr>
              </a:gs>
            </a:gsLst>
            <a:lin ang="5400000" scaled="1"/>
            <a:tileRect/>
          </a:gradFill>
          <a:ln>
            <a:solidFill>
              <a:srgbClr val="000066"/>
            </a:solidFill>
          </a:ln>
        </p:spPr>
        <p:txBody>
          <a:bodyPr wrap="square" rtlCol="0">
            <a:spAutoFit/>
          </a:bodyPr>
          <a:lstStyle/>
          <a:p>
            <a:pPr algn="ctr"/>
            <a:r>
              <a:rPr lang="en-US" sz="4800" b="1" dirty="0" smtClean="0"/>
              <a:t>75K</a:t>
            </a:r>
            <a:endParaRPr lang="en-IN" sz="4800" b="1" dirty="0"/>
          </a:p>
        </p:txBody>
      </p:sp>
      <p:sp>
        <p:nvSpPr>
          <p:cNvPr id="16" name="TextBox 15"/>
          <p:cNvSpPr txBox="1"/>
          <p:nvPr/>
        </p:nvSpPr>
        <p:spPr>
          <a:xfrm>
            <a:off x="12819730" y="5180171"/>
            <a:ext cx="2673441" cy="830997"/>
          </a:xfrm>
          <a:prstGeom prst="rect">
            <a:avLst/>
          </a:prstGeom>
          <a:gradFill flip="none" rotWithShape="1">
            <a:gsLst>
              <a:gs pos="0">
                <a:srgbClr val="00BAFF">
                  <a:tint val="66000"/>
                  <a:satMod val="160000"/>
                </a:srgbClr>
              </a:gs>
              <a:gs pos="50000">
                <a:srgbClr val="00BAFF">
                  <a:tint val="44500"/>
                  <a:satMod val="160000"/>
                </a:srgbClr>
              </a:gs>
              <a:gs pos="100000">
                <a:srgbClr val="00BAFF">
                  <a:tint val="23500"/>
                  <a:satMod val="160000"/>
                </a:srgbClr>
              </a:gs>
            </a:gsLst>
            <a:lin ang="5400000" scaled="1"/>
            <a:tileRect/>
          </a:gradFill>
          <a:ln>
            <a:solidFill>
              <a:srgbClr val="000066"/>
            </a:solidFill>
          </a:ln>
        </p:spPr>
        <p:txBody>
          <a:bodyPr wrap="square" rtlCol="0">
            <a:spAutoFit/>
          </a:bodyPr>
          <a:lstStyle/>
          <a:p>
            <a:pPr algn="ctr"/>
            <a:r>
              <a:rPr lang="en-US" sz="4800" b="1" dirty="0" smtClean="0"/>
              <a:t>MAY</a:t>
            </a:r>
            <a:endParaRPr lang="en-IN" sz="4800" b="1" dirty="0"/>
          </a:p>
        </p:txBody>
      </p:sp>
      <p:sp>
        <p:nvSpPr>
          <p:cNvPr id="17" name="TextBox 16"/>
          <p:cNvSpPr txBox="1"/>
          <p:nvPr/>
        </p:nvSpPr>
        <p:spPr>
          <a:xfrm>
            <a:off x="2351240" y="3467100"/>
            <a:ext cx="2524053" cy="1323439"/>
          </a:xfrm>
          <a:prstGeom prst="rect">
            <a:avLst/>
          </a:prstGeom>
          <a:noFill/>
        </p:spPr>
        <p:txBody>
          <a:bodyPr wrap="square" rtlCol="0">
            <a:spAutoFit/>
          </a:bodyPr>
          <a:lstStyle/>
          <a:p>
            <a:pPr algn="ctr"/>
            <a:r>
              <a:rPr lang="en-US" sz="4000" dirty="0" smtClean="0"/>
              <a:t>Unique</a:t>
            </a:r>
          </a:p>
          <a:p>
            <a:pPr algn="ctr"/>
            <a:r>
              <a:rPr lang="en-US" sz="4000" dirty="0" smtClean="0"/>
              <a:t>Categories</a:t>
            </a:r>
            <a:endParaRPr lang="en-IN" sz="4000" dirty="0"/>
          </a:p>
        </p:txBody>
      </p:sp>
      <p:sp>
        <p:nvSpPr>
          <p:cNvPr id="18" name="TextBox 17"/>
          <p:cNvSpPr txBox="1"/>
          <p:nvPr/>
        </p:nvSpPr>
        <p:spPr>
          <a:xfrm>
            <a:off x="12910263" y="2851547"/>
            <a:ext cx="2524053" cy="1938992"/>
          </a:xfrm>
          <a:prstGeom prst="rect">
            <a:avLst/>
          </a:prstGeom>
          <a:noFill/>
        </p:spPr>
        <p:txBody>
          <a:bodyPr wrap="square" rtlCol="0">
            <a:spAutoFit/>
          </a:bodyPr>
          <a:lstStyle/>
          <a:p>
            <a:pPr algn="ctr"/>
            <a:r>
              <a:rPr lang="en-US" sz="4000" dirty="0" smtClean="0"/>
              <a:t>Month With Most Posts</a:t>
            </a:r>
          </a:p>
        </p:txBody>
      </p:sp>
      <p:sp>
        <p:nvSpPr>
          <p:cNvPr id="19" name="TextBox 18"/>
          <p:cNvSpPr txBox="1"/>
          <p:nvPr/>
        </p:nvSpPr>
        <p:spPr>
          <a:xfrm>
            <a:off x="7251735" y="2497604"/>
            <a:ext cx="2972219" cy="1938992"/>
          </a:xfrm>
          <a:prstGeom prst="rect">
            <a:avLst/>
          </a:prstGeom>
          <a:noFill/>
        </p:spPr>
        <p:txBody>
          <a:bodyPr wrap="square" rtlCol="0">
            <a:spAutoFit/>
          </a:bodyPr>
          <a:lstStyle/>
          <a:p>
            <a:pPr algn="ctr"/>
            <a:r>
              <a:rPr lang="en-US" sz="4000" dirty="0" smtClean="0"/>
              <a:t>Category with Highest Score</a:t>
            </a:r>
            <a:endParaRPr lang="en-IN" sz="4000" dirty="0"/>
          </a:p>
        </p:txBody>
      </p:sp>
      <p:sp>
        <p:nvSpPr>
          <p:cNvPr id="20" name="TextBox 19"/>
          <p:cNvSpPr txBox="1"/>
          <p:nvPr/>
        </p:nvSpPr>
        <p:spPr>
          <a:xfrm>
            <a:off x="7524930" y="4396084"/>
            <a:ext cx="2524053" cy="646331"/>
          </a:xfrm>
          <a:prstGeom prst="rect">
            <a:avLst/>
          </a:prstGeom>
          <a:noFill/>
        </p:spPr>
        <p:txBody>
          <a:bodyPr wrap="square" rtlCol="0">
            <a:spAutoFit/>
          </a:bodyPr>
          <a:lstStyle/>
          <a:p>
            <a:pPr algn="ctr"/>
            <a:r>
              <a:rPr lang="en-US" sz="3600" b="1" dirty="0" smtClean="0">
                <a:solidFill>
                  <a:srgbClr val="FF0000"/>
                </a:solidFill>
              </a:rPr>
              <a:t>Animals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graphicFrame>
        <p:nvGraphicFramePr>
          <p:cNvPr id="27" name="Chart 26"/>
          <p:cNvGraphicFramePr>
            <a:graphicFrameLocks/>
          </p:cNvGraphicFramePr>
          <p:nvPr>
            <p:extLst>
              <p:ext uri="{D42A27DB-BD31-4B8C-83A1-F6EECF244321}">
                <p14:modId xmlns:p14="http://schemas.microsoft.com/office/powerpoint/2010/main" val="3092990014"/>
              </p:ext>
            </p:extLst>
          </p:nvPr>
        </p:nvGraphicFramePr>
        <p:xfrm>
          <a:off x="3962400" y="2171700"/>
          <a:ext cx="11677685" cy="6602626"/>
        </p:xfrm>
        <a:graphic>
          <a:graphicData uri="http://schemas.openxmlformats.org/drawingml/2006/chart">
            <c:chart xmlns:c="http://schemas.openxmlformats.org/drawingml/2006/chart" xmlns:r="http://schemas.openxmlformats.org/officeDocument/2006/relationships" r:id="rId7"/>
          </a:graphicData>
        </a:graphic>
      </p:graphicFrame>
      <p:sp>
        <p:nvSpPr>
          <p:cNvPr id="28" name="TextBox 27"/>
          <p:cNvSpPr txBox="1"/>
          <p:nvPr/>
        </p:nvSpPr>
        <p:spPr>
          <a:xfrm>
            <a:off x="4879649" y="1383832"/>
            <a:ext cx="10131751" cy="646331"/>
          </a:xfrm>
          <a:prstGeom prst="rect">
            <a:avLst/>
          </a:prstGeom>
          <a:solidFill>
            <a:srgbClr val="FFFF00"/>
          </a:solidFill>
        </p:spPr>
        <p:txBody>
          <a:bodyPr wrap="square" rtlCol="0">
            <a:spAutoFit/>
          </a:bodyPr>
          <a:lstStyle/>
          <a:p>
            <a:pPr algn="ctr"/>
            <a:r>
              <a:rPr lang="en-US" sz="3600" b="1" i="1" dirty="0" smtClean="0"/>
              <a:t> Top 5 Categories by Aggregated “Popularity” Score</a:t>
            </a:r>
            <a:endParaRPr lang="en-IN" sz="3600" b="1" i="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graphicFrame>
        <p:nvGraphicFramePr>
          <p:cNvPr id="28" name="Chart 27"/>
          <p:cNvGraphicFramePr>
            <a:graphicFrameLocks/>
          </p:cNvGraphicFramePr>
          <p:nvPr>
            <p:extLst>
              <p:ext uri="{D42A27DB-BD31-4B8C-83A1-F6EECF244321}">
                <p14:modId xmlns:p14="http://schemas.microsoft.com/office/powerpoint/2010/main" val="584083030"/>
              </p:ext>
            </p:extLst>
          </p:nvPr>
        </p:nvGraphicFramePr>
        <p:xfrm>
          <a:off x="4724400" y="2313617"/>
          <a:ext cx="10570443" cy="5649283"/>
        </p:xfrm>
        <a:graphic>
          <a:graphicData uri="http://schemas.openxmlformats.org/drawingml/2006/chart">
            <c:chart xmlns:c="http://schemas.openxmlformats.org/drawingml/2006/chart" xmlns:r="http://schemas.openxmlformats.org/officeDocument/2006/relationships" r:id="rId7"/>
          </a:graphicData>
        </a:graphic>
      </p:graphicFrame>
      <p:sp>
        <p:nvSpPr>
          <p:cNvPr id="30" name="TextBox 29"/>
          <p:cNvSpPr txBox="1"/>
          <p:nvPr/>
        </p:nvSpPr>
        <p:spPr>
          <a:xfrm>
            <a:off x="4879649" y="1383832"/>
            <a:ext cx="10131751" cy="646331"/>
          </a:xfrm>
          <a:prstGeom prst="rect">
            <a:avLst/>
          </a:prstGeom>
          <a:solidFill>
            <a:srgbClr val="FFFF00"/>
          </a:solidFill>
        </p:spPr>
        <p:txBody>
          <a:bodyPr wrap="square" rtlCol="0">
            <a:spAutoFit/>
          </a:bodyPr>
          <a:lstStyle/>
          <a:p>
            <a:pPr algn="ctr"/>
            <a:r>
              <a:rPr lang="en-US" sz="3600" b="1" i="1" dirty="0" smtClean="0"/>
              <a:t>Popularity % Share From Top 5 Categories</a:t>
            </a:r>
            <a:endParaRPr lang="en-IN" sz="3600" b="1" i="1" dirty="0"/>
          </a:p>
        </p:txBody>
      </p:sp>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TotalTime>
  <Words>557</Words>
  <Application>Microsoft Office PowerPoint</Application>
  <PresentationFormat>Custom</PresentationFormat>
  <Paragraphs>87</Paragraphs>
  <Slides>11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Graphik Regular</vt:lpstr>
      <vt:lpstr>Courier New</vt:lpstr>
      <vt:lpstr>Wingdings</vt:lpstr>
      <vt:lpstr>Clear Sans Regular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hp</cp:lastModifiedBy>
  <cp:revision>18</cp:revision>
  <dcterms:created xsi:type="dcterms:W3CDTF">2006-08-16T00:00:00Z</dcterms:created>
  <dcterms:modified xsi:type="dcterms:W3CDTF">2024-07-19T00:40:53Z</dcterms:modified>
  <dc:identifier>DAEhDyfaYKE</dc:identifier>
</cp:coreProperties>
</file>